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71" autoAdjust="0"/>
  </p:normalViewPr>
  <p:slideViewPr>
    <p:cSldViewPr>
      <p:cViewPr varScale="1">
        <p:scale>
          <a:sx n="81" d="100"/>
          <a:sy n="81" d="100"/>
        </p:scale>
        <p:origin x="-10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80092-F13B-4BE2-B506-E9209B2B68B5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9ACCC-2F3C-44EF-97E3-11139DA49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680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80092-F13B-4BE2-B506-E9209B2B68B5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9ACCC-2F3C-44EF-97E3-11139DA49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252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80092-F13B-4BE2-B506-E9209B2B68B5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9ACCC-2F3C-44EF-97E3-11139DA49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464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80092-F13B-4BE2-B506-E9209B2B68B5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9ACCC-2F3C-44EF-97E3-11139DA49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113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80092-F13B-4BE2-B506-E9209B2B68B5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9ACCC-2F3C-44EF-97E3-11139DA49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30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80092-F13B-4BE2-B506-E9209B2B68B5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9ACCC-2F3C-44EF-97E3-11139DA49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949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80092-F13B-4BE2-B506-E9209B2B68B5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9ACCC-2F3C-44EF-97E3-11139DA49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271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80092-F13B-4BE2-B506-E9209B2B68B5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9ACCC-2F3C-44EF-97E3-11139DA49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011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80092-F13B-4BE2-B506-E9209B2B68B5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9ACCC-2F3C-44EF-97E3-11139DA49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040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80092-F13B-4BE2-B506-E9209B2B68B5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9ACCC-2F3C-44EF-97E3-11139DA49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632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80092-F13B-4BE2-B506-E9209B2B68B5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9ACCC-2F3C-44EF-97E3-11139DA49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552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80092-F13B-4BE2-B506-E9209B2B68B5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9ACCC-2F3C-44EF-97E3-11139DA49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559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1"/>
            <a:ext cx="7772400" cy="1904999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US" sz="4800" dirty="0" smtClean="0"/>
              <a:t>SANTIPUR P.T.T.I (ADDL </a:t>
            </a:r>
            <a:r>
              <a:rPr lang="en-US" sz="4800" dirty="0" err="1" smtClean="0"/>
              <a:t>B.Ed</a:t>
            </a:r>
            <a:r>
              <a:rPr lang="en-US" sz="4800" dirty="0" smtClean="0"/>
              <a:t>)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438400"/>
            <a:ext cx="7696200" cy="40386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47500" lnSpcReduction="20000"/>
          </a:bodyPr>
          <a:lstStyle/>
          <a:p>
            <a:r>
              <a:rPr lang="en-US" sz="17600" dirty="0" smtClean="0">
                <a:solidFill>
                  <a:schemeClr val="accent5"/>
                </a:solidFill>
              </a:rPr>
              <a:t>Course – 04</a:t>
            </a:r>
            <a:endParaRPr lang="en-US" sz="144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14400" dirty="0" smtClean="0">
                <a:solidFill>
                  <a:schemeClr val="tx2"/>
                </a:solidFill>
              </a:rPr>
              <a:t>Unit – 04</a:t>
            </a:r>
          </a:p>
          <a:p>
            <a:r>
              <a:rPr lang="en-US" sz="11000" dirty="0" smtClean="0">
                <a:solidFill>
                  <a:srgbClr val="00B0F0"/>
                </a:solidFill>
              </a:rPr>
              <a:t>Made by – </a:t>
            </a:r>
            <a:r>
              <a:rPr lang="en-US" sz="11000" dirty="0" err="1">
                <a:solidFill>
                  <a:srgbClr val="00B0F0"/>
                </a:solidFill>
              </a:rPr>
              <a:t>S</a:t>
            </a:r>
            <a:r>
              <a:rPr lang="en-US" sz="11000" dirty="0" err="1" smtClean="0">
                <a:solidFill>
                  <a:srgbClr val="00B0F0"/>
                </a:solidFill>
              </a:rPr>
              <a:t>uvankar</a:t>
            </a:r>
            <a:r>
              <a:rPr lang="en-US" sz="11000" dirty="0" smtClean="0">
                <a:solidFill>
                  <a:srgbClr val="00B0F0"/>
                </a:solidFill>
              </a:rPr>
              <a:t> </a:t>
            </a:r>
            <a:r>
              <a:rPr lang="en-US" sz="11000" dirty="0" err="1">
                <a:solidFill>
                  <a:srgbClr val="00B0F0"/>
                </a:solidFill>
              </a:rPr>
              <a:t>B</a:t>
            </a:r>
            <a:r>
              <a:rPr lang="en-US" sz="11000" dirty="0" err="1" smtClean="0">
                <a:solidFill>
                  <a:srgbClr val="00B0F0"/>
                </a:solidFill>
              </a:rPr>
              <a:t>iswas</a:t>
            </a:r>
            <a:endParaRPr lang="en-US" sz="11000" dirty="0" smtClean="0">
              <a:solidFill>
                <a:srgbClr val="00B0F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023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  <a:solidFill>
            <a:schemeClr val="accent4">
              <a:lumMod val="75000"/>
            </a:schemeClr>
          </a:solidFill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chemeClr val="accent6"/>
                </a:solidFill>
              </a:rPr>
              <a:t>6. FORMAL QUESTIONS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 smtClean="0">
                <a:solidFill>
                  <a:schemeClr val="accent2"/>
                </a:solidFill>
              </a:rPr>
              <a:t>Testing Questions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 smtClean="0">
                <a:solidFill>
                  <a:schemeClr val="accent2"/>
                </a:solidFill>
              </a:rPr>
              <a:t>Teaching or Developing Questions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6"/>
                </a:solidFill>
              </a:rPr>
              <a:t>7. HIGHER ORDER QUESTIONS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 smtClean="0">
                <a:solidFill>
                  <a:schemeClr val="accent2"/>
                </a:solidFill>
              </a:rPr>
              <a:t>Analysis Questions – </a:t>
            </a:r>
          </a:p>
          <a:p>
            <a:pPr marL="1314450" lvl="2" indent="-514350">
              <a:buFont typeface="+mj-lt"/>
              <a:buAutoNum type="romanLcPeriod"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Analysis of  Elements</a:t>
            </a:r>
          </a:p>
          <a:p>
            <a:pPr marL="1314450" lvl="2" indent="-514350">
              <a:buFont typeface="+mj-lt"/>
              <a:buAutoNum type="romanLcPeriod"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Analysis of  Relationships</a:t>
            </a:r>
          </a:p>
          <a:p>
            <a:pPr marL="1314450" lvl="2" indent="-514350">
              <a:buFont typeface="+mj-lt"/>
              <a:buAutoNum type="romanLcPeriod"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Analysis of Organization Principles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 smtClean="0">
                <a:solidFill>
                  <a:schemeClr val="accent2"/>
                </a:solidFill>
              </a:rPr>
              <a:t>SYNTHESES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 smtClean="0">
                <a:solidFill>
                  <a:schemeClr val="accent2"/>
                </a:solidFill>
              </a:rPr>
              <a:t>EVALUATION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6"/>
                </a:solidFill>
              </a:rPr>
              <a:t>8. LOWER – ORDER QUESTIONS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 smtClean="0">
                <a:solidFill>
                  <a:schemeClr val="accent2"/>
                </a:solidFill>
              </a:rPr>
              <a:t>Knowledge Questions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 smtClean="0">
                <a:solidFill>
                  <a:schemeClr val="accent2"/>
                </a:solidFill>
              </a:rPr>
              <a:t>Comprehension Questions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 smtClean="0">
                <a:solidFill>
                  <a:schemeClr val="accent2"/>
                </a:solidFill>
              </a:rPr>
              <a:t>Application Questions</a:t>
            </a:r>
          </a:p>
        </p:txBody>
      </p:sp>
    </p:spTree>
    <p:extLst>
      <p:ext uri="{BB962C8B-B14F-4D97-AF65-F5344CB8AC3E}">
        <p14:creationId xmlns:p14="http://schemas.microsoft.com/office/powerpoint/2010/main" val="1822342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6"/>
                </a:solidFill>
              </a:rPr>
              <a:t>9. CONVERGENT QUESTIONS</a:t>
            </a:r>
          </a:p>
          <a:p>
            <a:pPr marL="1314450" lvl="2" indent="-514350">
              <a:buFont typeface="+mj-lt"/>
              <a:buAutoNum type="alphaUcPeriod"/>
            </a:pPr>
            <a:r>
              <a:rPr lang="en-US" dirty="0" smtClean="0">
                <a:solidFill>
                  <a:schemeClr val="accent2"/>
                </a:solidFill>
              </a:rPr>
              <a:t>Explanation Questions</a:t>
            </a:r>
          </a:p>
          <a:p>
            <a:pPr marL="1314450" lvl="2" indent="-514350">
              <a:buFont typeface="+mj-lt"/>
              <a:buAutoNum type="alphaUcPeriod"/>
            </a:pPr>
            <a:r>
              <a:rPr lang="en-US" dirty="0" smtClean="0">
                <a:solidFill>
                  <a:schemeClr val="accent2"/>
                </a:solidFill>
              </a:rPr>
              <a:t>Relationship Questions </a:t>
            </a:r>
          </a:p>
          <a:p>
            <a:pPr marL="1314450" lvl="2" indent="-514350">
              <a:buFont typeface="+mj-lt"/>
              <a:buAutoNum type="alphaUcPeriod"/>
            </a:pPr>
            <a:r>
              <a:rPr lang="en-US" dirty="0" smtClean="0">
                <a:solidFill>
                  <a:schemeClr val="accent2"/>
                </a:solidFill>
              </a:rPr>
              <a:t>Compare and Contrast Questions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6"/>
                </a:solidFill>
              </a:rPr>
              <a:t>10. REFLECTION AND VALUATION QUESTIONS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6"/>
                </a:solidFill>
              </a:rPr>
              <a:t>11. RHETORICAL QUESTIONS</a:t>
            </a:r>
          </a:p>
          <a:p>
            <a:pPr marL="1314450" lvl="2" indent="-514350">
              <a:buFont typeface="+mj-lt"/>
              <a:buAutoNum type="alphaUcPeriod"/>
            </a:pPr>
            <a:r>
              <a:rPr lang="en-US" dirty="0" smtClean="0">
                <a:solidFill>
                  <a:schemeClr val="accent2"/>
                </a:solidFill>
              </a:rPr>
              <a:t>Imperative Questions</a:t>
            </a:r>
          </a:p>
          <a:p>
            <a:pPr marL="1314450" lvl="2" indent="-514350">
              <a:buFont typeface="+mj-lt"/>
              <a:buAutoNum type="alphaUcPeriod"/>
            </a:pPr>
            <a:r>
              <a:rPr lang="en-US" dirty="0" smtClean="0">
                <a:solidFill>
                  <a:schemeClr val="accent2"/>
                </a:solidFill>
              </a:rPr>
              <a:t>Declarative Questions </a:t>
            </a:r>
          </a:p>
          <a:p>
            <a:pPr marL="1314450" lvl="2" indent="-514350">
              <a:buFont typeface="+mj-lt"/>
              <a:buAutoNum type="alphaUcPeriod"/>
            </a:pPr>
            <a:r>
              <a:rPr lang="en-US" dirty="0" smtClean="0">
                <a:solidFill>
                  <a:schemeClr val="accent2"/>
                </a:solidFill>
              </a:rPr>
              <a:t>Exclamatory Questions 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4754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4700" b="1" dirty="0" smtClean="0">
                <a:solidFill>
                  <a:schemeClr val="accent6"/>
                </a:solidFill>
              </a:rPr>
              <a:t>SOME OTHER TYPES OF QUESTIONS : 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sz="3200" dirty="0" smtClean="0">
                <a:solidFill>
                  <a:srgbClr val="FF0000"/>
                </a:solidFill>
              </a:rPr>
              <a:t>AFFIRMATIVE QUESTIONS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sz="3200" dirty="0" smtClean="0">
                <a:solidFill>
                  <a:srgbClr val="FF0000"/>
                </a:solidFill>
              </a:rPr>
              <a:t>CHOICE QUESTIONS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sz="3200" dirty="0" smtClean="0">
                <a:solidFill>
                  <a:srgbClr val="FF0000"/>
                </a:solidFill>
              </a:rPr>
              <a:t>CLARIFISATION QUESTIONS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sz="3200" dirty="0" smtClean="0">
                <a:solidFill>
                  <a:srgbClr val="FF0000"/>
                </a:solidFill>
              </a:rPr>
              <a:t>CONFIRMATION QUESTIONS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sz="3200" dirty="0" smtClean="0">
                <a:solidFill>
                  <a:srgbClr val="FF0000"/>
                </a:solidFill>
              </a:rPr>
              <a:t>CREATIVE THINKING QUESTIONS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sz="3200" dirty="0" smtClean="0">
                <a:solidFill>
                  <a:srgbClr val="FF0000"/>
                </a:solidFill>
              </a:rPr>
              <a:t>FACT QUESTIONS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sz="3200" dirty="0" smtClean="0">
                <a:solidFill>
                  <a:srgbClr val="FF0000"/>
                </a:solidFill>
              </a:rPr>
              <a:t>OPEN ENDED OR UNSTRUCTURED QUESTIONS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sz="3200" dirty="0" smtClean="0">
                <a:solidFill>
                  <a:srgbClr val="FF0000"/>
                </a:solidFill>
              </a:rPr>
              <a:t>OPINION QUESTIONS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sz="3200" dirty="0" smtClean="0">
                <a:solidFill>
                  <a:srgbClr val="FF0000"/>
                </a:solidFill>
              </a:rPr>
              <a:t>RECOGNITION QUESTIONS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sz="3200" dirty="0" smtClean="0">
                <a:solidFill>
                  <a:srgbClr val="FF0000"/>
                </a:solidFill>
              </a:rPr>
              <a:t>SHORT ANSWER QUESTIONS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sz="3200" dirty="0" smtClean="0">
                <a:solidFill>
                  <a:srgbClr val="FF0000"/>
                </a:solidFill>
              </a:rPr>
              <a:t>SIMULATION QUESTIONS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sz="3200" dirty="0" smtClean="0">
                <a:solidFill>
                  <a:srgbClr val="FF0000"/>
                </a:solidFill>
              </a:rPr>
              <a:t>STRUCTURED QUESTIONS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085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dirty="0" smtClean="0"/>
              <a:t>    </a:t>
            </a:r>
            <a:r>
              <a:rPr lang="en-US" sz="3600" b="1" dirty="0" smtClean="0">
                <a:solidFill>
                  <a:schemeClr val="accent3"/>
                </a:solidFill>
              </a:rPr>
              <a:t>QUESTIONS MAY ALSO BE CLASSIFIED 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accent3"/>
                </a:solidFill>
              </a:rPr>
              <a:t> </a:t>
            </a:r>
            <a:r>
              <a:rPr lang="en-US" sz="3600" b="1" dirty="0" smtClean="0">
                <a:solidFill>
                  <a:schemeClr val="accent3"/>
                </a:solidFill>
              </a:rPr>
              <a:t>        </a:t>
            </a:r>
            <a:r>
              <a:rPr lang="en-US" sz="3600" b="1" u="sng" dirty="0" smtClean="0">
                <a:solidFill>
                  <a:schemeClr val="accent3"/>
                </a:solidFill>
              </a:rPr>
              <a:t>ACCORDING TO THEIR NATURE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chemeClr val="accent6"/>
                </a:solidFill>
              </a:rPr>
              <a:t>   1</a:t>
            </a:r>
            <a:r>
              <a:rPr lang="en-US" sz="3600" b="1" dirty="0" smtClean="0">
                <a:solidFill>
                  <a:schemeClr val="accent6"/>
                </a:solidFill>
              </a:rPr>
              <a:t>. FIXED RESPONSE ITEMS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US" sz="2400" dirty="0" smtClean="0">
                <a:solidFill>
                  <a:schemeClr val="accent2"/>
                </a:solidFill>
              </a:rPr>
              <a:t>Multiple – choice questions (recall type)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US" sz="2400" dirty="0" smtClean="0">
                <a:solidFill>
                  <a:schemeClr val="accent2"/>
                </a:solidFill>
              </a:rPr>
              <a:t>True false statements (recognition type)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US" sz="2400" dirty="0" smtClean="0">
                <a:solidFill>
                  <a:schemeClr val="accent2"/>
                </a:solidFill>
              </a:rPr>
              <a:t>Matching exercise (marching type)</a:t>
            </a:r>
          </a:p>
          <a:p>
            <a:pPr marL="400050" lvl="1" indent="0">
              <a:buNone/>
            </a:pPr>
            <a:r>
              <a:rPr lang="en-US" sz="3200" b="1" dirty="0" smtClean="0">
                <a:solidFill>
                  <a:schemeClr val="accent6"/>
                </a:solidFill>
              </a:rPr>
              <a:t>2. FREE RESPONSE ITEMS</a:t>
            </a:r>
          </a:p>
          <a:p>
            <a:pPr marL="400050" lvl="1" indent="0">
              <a:buNone/>
            </a:pPr>
            <a:endParaRPr lang="en-US" sz="3200" dirty="0"/>
          </a:p>
          <a:p>
            <a:pPr marL="400050" lvl="1" indent="0">
              <a:buNone/>
            </a:pPr>
            <a:r>
              <a:rPr lang="en-US" sz="4000" b="1" dirty="0" smtClean="0">
                <a:solidFill>
                  <a:schemeClr val="accent4"/>
                </a:solidFill>
              </a:rPr>
              <a:t>ROLE OF TEACHER :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Core teaching skills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Specific teaching skills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Target group specific skills</a:t>
            </a:r>
            <a:endParaRPr lang="en-US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4911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MULTICULTURAL CLASSROOM – </a:t>
            </a:r>
            <a:r>
              <a:rPr lang="en-US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TEACHERS’ ROLE</a:t>
            </a:r>
            <a:endParaRPr lang="en-US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WHAT IS MULTICULTURALISM ?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               “ Multiculturalism is the celebration of the cultural pluralism – it welcomes a society made up of diverse racial and cultural groups.”          </a:t>
            </a:r>
          </a:p>
          <a:p>
            <a:pPr marL="0" indent="0">
              <a:buNone/>
            </a:pPr>
            <a:r>
              <a:rPr lang="en-US" sz="4000" b="1" dirty="0">
                <a:solidFill>
                  <a:schemeClr val="accent2"/>
                </a:solidFill>
              </a:rPr>
              <a:t> </a:t>
            </a:r>
            <a:r>
              <a:rPr lang="en-US" sz="4000" b="1" dirty="0" smtClean="0">
                <a:solidFill>
                  <a:schemeClr val="accent2"/>
                </a:solidFill>
              </a:rPr>
              <a:t>             CHARACTERISTICS OF</a:t>
            </a:r>
          </a:p>
          <a:p>
            <a:pPr marL="0" indent="0">
              <a:buNone/>
            </a:pPr>
            <a:r>
              <a:rPr lang="en-US" sz="4000" b="1" dirty="0">
                <a:solidFill>
                  <a:schemeClr val="accent2"/>
                </a:solidFill>
              </a:rPr>
              <a:t> </a:t>
            </a:r>
            <a:r>
              <a:rPr lang="en-US" sz="4000" b="1" dirty="0" smtClean="0">
                <a:solidFill>
                  <a:schemeClr val="accent2"/>
                </a:solidFill>
              </a:rPr>
              <a:t>     </a:t>
            </a:r>
            <a:r>
              <a:rPr lang="en-US" sz="4000" b="1" u="sng" dirty="0" smtClean="0">
                <a:solidFill>
                  <a:schemeClr val="accent2"/>
                </a:solidFill>
              </a:rPr>
              <a:t>MULTICULTURAL CLASSROOM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4"/>
                </a:solidFill>
              </a:rPr>
              <a:t>Teachers and school administrators have high expectation for all students and positive attitudes toward them. </a:t>
            </a:r>
            <a:r>
              <a:rPr lang="en-US" dirty="0">
                <a:solidFill>
                  <a:schemeClr val="accent4"/>
                </a:solidFill>
              </a:rPr>
              <a:t>T</a:t>
            </a:r>
            <a:r>
              <a:rPr lang="en-US" dirty="0" smtClean="0">
                <a:solidFill>
                  <a:schemeClr val="accent4"/>
                </a:solidFill>
              </a:rPr>
              <a:t>hey also respond to them in positive and caring ways.</a:t>
            </a:r>
          </a:p>
        </p:txBody>
      </p:sp>
    </p:spTree>
    <p:extLst>
      <p:ext uri="{BB962C8B-B14F-4D97-AF65-F5344CB8AC3E}">
        <p14:creationId xmlns:p14="http://schemas.microsoft.com/office/powerpoint/2010/main" val="5661905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5532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5100" dirty="0" smtClean="0"/>
              <a:t>     </a:t>
            </a:r>
            <a:r>
              <a:rPr lang="en-US" sz="6000" dirty="0" smtClean="0">
                <a:solidFill>
                  <a:schemeClr val="accent4"/>
                </a:solidFill>
              </a:rPr>
              <a:t>2.The formalized curriculum reflects the experience ,cultures and perspectives of a range of cultural and ethnic groups as well as of both students.</a:t>
            </a:r>
          </a:p>
          <a:p>
            <a:pPr marL="0" indent="0">
              <a:buNone/>
            </a:pPr>
            <a:r>
              <a:rPr lang="en-US" sz="6000" dirty="0">
                <a:solidFill>
                  <a:schemeClr val="accent4"/>
                </a:solidFill>
              </a:rPr>
              <a:t> </a:t>
            </a:r>
            <a:r>
              <a:rPr lang="en-US" sz="6000" dirty="0" smtClean="0">
                <a:solidFill>
                  <a:schemeClr val="accent4"/>
                </a:solidFill>
              </a:rPr>
              <a:t>   3. The teaching styles used by the teachers match the learning, cultural, and motivational styles of the students.</a:t>
            </a:r>
          </a:p>
          <a:p>
            <a:pPr marL="0" indent="0">
              <a:buNone/>
            </a:pPr>
            <a:r>
              <a:rPr lang="en-US" sz="6000" dirty="0">
                <a:solidFill>
                  <a:schemeClr val="accent4"/>
                </a:solidFill>
              </a:rPr>
              <a:t> </a:t>
            </a:r>
            <a:r>
              <a:rPr lang="en-US" sz="6000" dirty="0" smtClean="0">
                <a:solidFill>
                  <a:schemeClr val="accent4"/>
                </a:solidFill>
              </a:rPr>
              <a:t>  4. The teachers and administrators show respect for the students’ first language and dialects.</a:t>
            </a:r>
          </a:p>
          <a:p>
            <a:pPr marL="0" indent="0">
              <a:buNone/>
            </a:pPr>
            <a:r>
              <a:rPr lang="en-US" sz="6000" dirty="0">
                <a:solidFill>
                  <a:schemeClr val="accent4"/>
                </a:solidFill>
              </a:rPr>
              <a:t> </a:t>
            </a:r>
            <a:r>
              <a:rPr lang="en-US" sz="6000" dirty="0" smtClean="0">
                <a:solidFill>
                  <a:schemeClr val="accent4"/>
                </a:solidFill>
              </a:rPr>
              <a:t>  5. The instructional materials used in the school show events, situations, and concepts from the perspectives of a range of cultural, ethnic, and racial groups.</a:t>
            </a:r>
          </a:p>
          <a:p>
            <a:pPr marL="0" indent="0">
              <a:buNone/>
            </a:pPr>
            <a:r>
              <a:rPr lang="en-US" sz="6000" dirty="0">
                <a:solidFill>
                  <a:schemeClr val="accent4"/>
                </a:solidFill>
              </a:rPr>
              <a:t> </a:t>
            </a:r>
            <a:r>
              <a:rPr lang="en-US" sz="6000" dirty="0" smtClean="0">
                <a:solidFill>
                  <a:schemeClr val="accent4"/>
                </a:solidFill>
              </a:rPr>
              <a:t>  6. The assessment and testing procedures used in the school are culturally sensitive and result in students of color being represented proportionately in classes for the gifted and talented.</a:t>
            </a:r>
          </a:p>
          <a:p>
            <a:pPr marL="0" indent="0">
              <a:buNone/>
            </a:pPr>
            <a:r>
              <a:rPr lang="en-US" sz="6000" dirty="0">
                <a:solidFill>
                  <a:schemeClr val="accent4"/>
                </a:solidFill>
              </a:rPr>
              <a:t> </a:t>
            </a:r>
            <a:r>
              <a:rPr lang="en-US" sz="6000" dirty="0" smtClean="0">
                <a:solidFill>
                  <a:schemeClr val="accent4"/>
                </a:solidFill>
              </a:rPr>
              <a:t>  7. The school culture and the hidden curriculum reflect cultural and ethnic diversity.</a:t>
            </a:r>
          </a:p>
          <a:p>
            <a:pPr marL="0" indent="0">
              <a:buNone/>
            </a:pPr>
            <a:r>
              <a:rPr lang="en-US" sz="6000" dirty="0">
                <a:solidFill>
                  <a:schemeClr val="accent4"/>
                </a:solidFill>
              </a:rPr>
              <a:t> </a:t>
            </a:r>
            <a:r>
              <a:rPr lang="en-US" sz="6000" dirty="0" smtClean="0">
                <a:solidFill>
                  <a:schemeClr val="accent4"/>
                </a:solidFill>
              </a:rPr>
              <a:t>  8. The school counselors have high expectations for students from different racial, ethnic, and language groups an help these students to set and realize positive career goals.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0480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ADVANTAGES OF MULTICULTURAL CLASSROOM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Exposes students to different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ultures.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Fosters acceptance and tolerance in a learning environment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Teaches multiple perspectives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Encourage critical thinking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Helps build an international network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Becoming great communicators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Developing an open minded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Building empathy in the classroom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Celebration of various cultures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0010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DISADVANTAGES OF MULTICULTURAL CLASSROOM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Language barrier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Cultural behavior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Family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Teacher preparedness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Education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Professional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Fear of influence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Risk of social conflicts and elements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8113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SOME SUGGETIONS FOR TEACHERS’ IN MULTICULTURAL CLASSROOM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Recognize any bias/stereotype that students may have absorbed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Treat every student as an individual and respect each for his culture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Rectify any language pattern that excludes any group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Be sensitive to terminology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Get a sense of how students feel about cultural climate in the classroom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4511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TEACHERS’ ROLE</a:t>
            </a:r>
            <a:endParaRPr lang="en-US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4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</a:rPr>
              <a:t>Become more informed </a:t>
            </a:r>
            <a:r>
              <a:rPr lang="en-US" sz="4200" dirty="0">
                <a:solidFill>
                  <a:schemeClr val="accent5">
                    <a:lumMod val="75000"/>
                  </a:schemeClr>
                </a:solidFill>
              </a:rPr>
              <a:t>a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</a:rPr>
              <a:t>bout history and culture of his students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</a:rPr>
              <a:t>Convey the same level of respect and confidence in the abilities of the students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</a:rPr>
              <a:t>Avoid protecting any special group of students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</a:rPr>
              <a:t>Recognize uniqueness of each one’s culture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</a:rPr>
              <a:t>Select gender neutral text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</a:rPr>
              <a:t>Aim at inclusive education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</a:rPr>
              <a:t>Consider different view points and approaches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</a:rPr>
              <a:t>Value of all comments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</a:rPr>
              <a:t>Encourage all students to participate in classroom discussion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</a:rPr>
              <a:t>Avoid singling out any particular student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</a:rPr>
              <a:t>Evaluate the pedagogic methods for teaching in diverse setting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</a:rPr>
              <a:t>Assign group work and collaborative learning activities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</a:rPr>
              <a:t>Give assignments that recognize students’ diverse background and social interest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</a:rPr>
              <a:t>Provide opportunities for students ( like seminar / conference etc.) to get to know each other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058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4724400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accent6"/>
                </a:solidFill>
              </a:rPr>
              <a:t>LANGUAGE INTERACTION IN THE CLASSROOM</a:t>
            </a:r>
            <a:endParaRPr lang="en-US" sz="6000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76600"/>
            <a:ext cx="8229600" cy="17730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5400" dirty="0" smtClean="0">
                <a:solidFill>
                  <a:schemeClr val="tx2">
                    <a:lumMod val="75000"/>
                  </a:schemeClr>
                </a:solidFill>
              </a:rPr>
              <a:t>      </a:t>
            </a:r>
            <a:endParaRPr lang="en-US" sz="5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512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94360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 smtClean="0"/>
              <a:t>       </a:t>
            </a:r>
          </a:p>
          <a:p>
            <a:pPr marL="0" indent="0">
              <a:buNone/>
            </a:pPr>
            <a:endParaRPr lang="en-US" sz="6000" dirty="0"/>
          </a:p>
          <a:p>
            <a:pPr marL="0" indent="0">
              <a:buNone/>
            </a:pPr>
            <a:r>
              <a:rPr lang="en-US" sz="6000" b="1" dirty="0" smtClean="0">
                <a:solidFill>
                  <a:schemeClr val="accent3">
                    <a:lumMod val="75000"/>
                  </a:schemeClr>
                </a:solidFill>
              </a:rPr>
              <a:t>           THANK YOU </a:t>
            </a:r>
            <a:endParaRPr lang="en-US" sz="60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102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6002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5400" dirty="0" smtClean="0"/>
              <a:t>NATURE OF QUESTIONING IN THE CLASSROM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200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 question is consider to be an expression of an Instinct of curiosity, Desire to know , Desire for social contact and Interrogative statement and so forth. A good question is often the key to effective teaching – learning interaction.</a:t>
            </a:r>
          </a:p>
        </p:txBody>
      </p:sp>
    </p:spTree>
    <p:extLst>
      <p:ext uri="{BB962C8B-B14F-4D97-AF65-F5344CB8AC3E}">
        <p14:creationId xmlns:p14="http://schemas.microsoft.com/office/powerpoint/2010/main" val="582250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4800" b="1" dirty="0" smtClean="0">
                <a:solidFill>
                  <a:schemeClr val="accent2">
                    <a:lumMod val="75000"/>
                  </a:schemeClr>
                </a:solidFill>
              </a:rPr>
              <a:t>PURPOSE OF QUESTION</a:t>
            </a:r>
            <a:endParaRPr lang="en-US" sz="4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Explore the knowledge of students on the topic to be taught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Awakening curiosity and create a learning set at the beginning of the lesson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Find out the starting point for a classroom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Review students’ previous learning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Diagnose  specific difficulties in learning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Guide observation and thought for practical work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Direct attention of the pupils to something / a point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Develop a concept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Test the factual information or textual relations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Emphasize important content element </a:t>
            </a:r>
            <a:endParaRPr lang="en-US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617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accent3">
                    <a:lumMod val="75000"/>
                  </a:schemeClr>
                </a:solidFill>
              </a:rPr>
              <a:t>PURPOSE OF QUESTION</a:t>
            </a:r>
            <a:endParaRPr lang="en-US" sz="48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Relate new knowledge with the previous one 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Expose and resolve difficulties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Test students’ ability to apply knowledge in a challenging situation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Advance the learning task to enrich students’ experience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Evaluate students’ learning outcomes at the end of the lesson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Develop a line of thought among the pupils</a:t>
            </a:r>
          </a:p>
          <a:p>
            <a:pPr marL="0" indent="0">
              <a:buNone/>
            </a:pPr>
            <a:endParaRPr lang="en-US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006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82000" cy="1219200"/>
          </a:xfrm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CHARACTERISTICS OF GOOD QUESTIONING</a:t>
            </a: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2578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accent2"/>
                </a:solidFill>
              </a:rPr>
              <a:t>The question should be ----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Relevant to the intended purpose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Concise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Trigger the thought process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Strait and open ended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In accordance with the age and ability of the students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Evoke the intended response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Avoid yes or no response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Reflect reason ,focus , clarity and appropriate intonation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Maintain students’ engagement, stimulate thinking and evoke feelings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Directed to the whole class and not to an individual pupil</a:t>
            </a:r>
          </a:p>
          <a:p>
            <a:endParaRPr lang="en-US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352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10800000" flipV="1">
            <a:off x="304800" y="228600"/>
            <a:ext cx="8458200" cy="64008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</a:rPr>
              <a:t>STRUCTURE OF QUESTION :</a:t>
            </a:r>
          </a:p>
          <a:p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</a:rPr>
              <a:t>LEVEL OF QUESTIONS :</a:t>
            </a:r>
          </a:p>
          <a:p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</a:rPr>
              <a:t>FUNCTION OF QUESTION :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b="1" dirty="0" smtClean="0">
                <a:solidFill>
                  <a:schemeClr val="accent4"/>
                </a:solidFill>
              </a:rPr>
              <a:t>Management – related function</a:t>
            </a:r>
          </a:p>
          <a:p>
            <a:pPr marL="1714500" lvl="3" indent="-457200">
              <a:buFont typeface="+mj-lt"/>
              <a:buAutoNum type="alphaLcParenR"/>
            </a:pPr>
            <a:r>
              <a:rPr lang="en-US" sz="2800" dirty="0" smtClean="0">
                <a:solidFill>
                  <a:schemeClr val="accent1"/>
                </a:solidFill>
              </a:rPr>
              <a:t>To make rapport with students</a:t>
            </a:r>
          </a:p>
          <a:p>
            <a:pPr marL="1714500" lvl="3" indent="-457200">
              <a:buFont typeface="+mj-lt"/>
              <a:buAutoNum type="alphaLcParenR"/>
            </a:pPr>
            <a:r>
              <a:rPr lang="en-US" sz="2800" dirty="0" smtClean="0">
                <a:solidFill>
                  <a:schemeClr val="accent1"/>
                </a:solidFill>
              </a:rPr>
              <a:t>To elicit information</a:t>
            </a:r>
          </a:p>
          <a:p>
            <a:pPr marL="1714500" lvl="3" indent="-457200">
              <a:buFont typeface="+mj-lt"/>
              <a:buAutoNum type="alphaLcParenR"/>
            </a:pPr>
            <a:r>
              <a:rPr lang="en-US" sz="2800" dirty="0" smtClean="0">
                <a:solidFill>
                  <a:schemeClr val="accent1"/>
                </a:solidFill>
              </a:rPr>
              <a:t>To warm-up</a:t>
            </a:r>
          </a:p>
          <a:p>
            <a:pPr marL="1714500" lvl="3" indent="-457200">
              <a:buFont typeface="+mj-lt"/>
              <a:buAutoNum type="alphaLcParenR"/>
            </a:pPr>
            <a:r>
              <a:rPr lang="en-US" sz="2800" dirty="0" smtClean="0">
                <a:solidFill>
                  <a:schemeClr val="accent1"/>
                </a:solidFill>
              </a:rPr>
              <a:t>To secure attention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Content – related function         </a:t>
            </a:r>
          </a:p>
          <a:p>
            <a:pPr marL="0" indent="0">
              <a:buNone/>
            </a:pPr>
            <a:endParaRPr lang="en-US" sz="60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sz="6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490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TYPES OF QUESTIONS – TEACHERS’ ROLE</a:t>
            </a:r>
            <a:endParaRPr lang="en-US" sz="4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600" b="1" u="sng" dirty="0" smtClean="0">
                <a:solidFill>
                  <a:schemeClr val="accent4">
                    <a:lumMod val="75000"/>
                  </a:schemeClr>
                </a:solidFill>
              </a:rPr>
              <a:t>CLASSIFICATION  OF QUESTIONS </a:t>
            </a:r>
            <a:r>
              <a:rPr lang="en-US" sz="3600" u="sng" dirty="0" smtClean="0">
                <a:solidFill>
                  <a:schemeClr val="accent4">
                    <a:lumMod val="75000"/>
                  </a:schemeClr>
                </a:solidFill>
              </a:rPr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THE CLOSED QUESTIONS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CONTEXTUALIZED QUESTIONS -</a:t>
            </a:r>
          </a:p>
          <a:p>
            <a:pPr marL="1257300" lvl="2" indent="-457200">
              <a:buFont typeface="+mj-lt"/>
              <a:buAutoNum type="alphaU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Interpretation Questions</a:t>
            </a:r>
          </a:p>
          <a:p>
            <a:pPr marL="1257300" lvl="2" indent="-457200">
              <a:buFont typeface="+mj-lt"/>
              <a:buAutoNum type="alphaU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Casual Antecedent Question</a:t>
            </a:r>
          </a:p>
          <a:p>
            <a:pPr marL="1257300" lvl="2" indent="-457200">
              <a:buFont typeface="+mj-lt"/>
              <a:buAutoNum type="alphaU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Casual Consequence Question</a:t>
            </a:r>
          </a:p>
          <a:p>
            <a:pPr marL="1257300" lvl="2" indent="-457200">
              <a:buFont typeface="+mj-lt"/>
              <a:buAutoNum type="alphaUcPeriod"/>
            </a:pP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Expectational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Questions</a:t>
            </a:r>
          </a:p>
          <a:p>
            <a:pPr marL="1257300" lvl="2" indent="-457200">
              <a:buFont typeface="+mj-lt"/>
              <a:buAutoNum type="alphaU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Enabling Questions</a:t>
            </a:r>
          </a:p>
        </p:txBody>
      </p:sp>
    </p:spTree>
    <p:extLst>
      <p:ext uri="{BB962C8B-B14F-4D97-AF65-F5344CB8AC3E}">
        <p14:creationId xmlns:p14="http://schemas.microsoft.com/office/powerpoint/2010/main" val="286827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324600"/>
          </a:xfrm>
          <a:solidFill>
            <a:schemeClr val="accent4">
              <a:lumMod val="75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accent6"/>
                </a:solidFill>
              </a:rPr>
              <a:t>3. </a:t>
            </a:r>
            <a:r>
              <a:rPr lang="en-US" b="1" dirty="0" smtClean="0">
                <a:solidFill>
                  <a:schemeClr val="accent6"/>
                </a:solidFill>
              </a:rPr>
              <a:t>DIVERGENT- BROAD THINKING QUESTIONS-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 smtClean="0">
                <a:solidFill>
                  <a:schemeClr val="accent2"/>
                </a:solidFill>
              </a:rPr>
              <a:t>Hypotheses Questions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 smtClean="0">
                <a:solidFill>
                  <a:schemeClr val="accent2"/>
                </a:solidFill>
              </a:rPr>
              <a:t>Predict Questions 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 smtClean="0">
                <a:solidFill>
                  <a:schemeClr val="accent2"/>
                </a:solidFill>
              </a:rPr>
              <a:t>Infer Questions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 smtClean="0">
                <a:solidFill>
                  <a:schemeClr val="accent2"/>
                </a:solidFill>
              </a:rPr>
              <a:t>Reconstruction Questions   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6"/>
                </a:solidFill>
              </a:rPr>
              <a:t>4. </a:t>
            </a:r>
            <a:r>
              <a:rPr lang="en-US" b="1" dirty="0" smtClean="0">
                <a:solidFill>
                  <a:schemeClr val="accent6"/>
                </a:solidFill>
              </a:rPr>
              <a:t>EVALUATIVE QUESTIONS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 smtClean="0">
                <a:solidFill>
                  <a:schemeClr val="accent2"/>
                </a:solidFill>
              </a:rPr>
              <a:t>Internal Evidence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 smtClean="0">
                <a:solidFill>
                  <a:schemeClr val="accent2"/>
                </a:solidFill>
              </a:rPr>
              <a:t>External Evidence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6"/>
                </a:solidFill>
              </a:rPr>
              <a:t>5</a:t>
            </a:r>
            <a:r>
              <a:rPr lang="en-US" b="1" dirty="0" smtClean="0">
                <a:solidFill>
                  <a:schemeClr val="accent6"/>
                </a:solidFill>
              </a:rPr>
              <a:t>. EXPLANATORY QUESTIONS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 smtClean="0">
                <a:solidFill>
                  <a:schemeClr val="accent2"/>
                </a:solidFill>
              </a:rPr>
              <a:t>Casual Explanation Questions 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 smtClean="0">
                <a:solidFill>
                  <a:schemeClr val="accent2"/>
                </a:solidFill>
              </a:rPr>
              <a:t>Normative Explanation Questions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 smtClean="0">
                <a:solidFill>
                  <a:schemeClr val="accent2"/>
                </a:solidFill>
              </a:rPr>
              <a:t>Teleological Explanation Questions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 smtClean="0">
                <a:solidFill>
                  <a:schemeClr val="accent2"/>
                </a:solidFill>
              </a:rPr>
              <a:t>Sequential Explanation Questions 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 smtClean="0">
                <a:solidFill>
                  <a:schemeClr val="accent2"/>
                </a:solidFill>
              </a:rPr>
              <a:t>Procedural Questions</a:t>
            </a:r>
            <a:endParaRPr lang="en-US" dirty="0">
              <a:solidFill>
                <a:schemeClr val="accent2"/>
              </a:solidFill>
            </a:endParaRPr>
          </a:p>
          <a:p>
            <a:pPr marL="1314450" lvl="2" indent="-514350">
              <a:buFont typeface="+mj-lt"/>
              <a:buAutoNum type="alphaU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91990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1026</Words>
  <Application>Microsoft Office PowerPoint</Application>
  <PresentationFormat>On-screen Show (4:3)</PresentationFormat>
  <Paragraphs>177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SANTIPUR P.T.T.I (ADDL B.Ed)</vt:lpstr>
      <vt:lpstr>LANGUAGE INTERACTION IN THE CLASSROOM</vt:lpstr>
      <vt:lpstr>NATURE OF QUESTIONING IN THE CLASSROM</vt:lpstr>
      <vt:lpstr>PURPOSE OF QUESTION</vt:lpstr>
      <vt:lpstr>PURPOSE OF QUESTION</vt:lpstr>
      <vt:lpstr>CHARACTERISTICS OF GOOD QUESTIONING</vt:lpstr>
      <vt:lpstr>PowerPoint Presentation</vt:lpstr>
      <vt:lpstr>TYPES OF QUESTIONS – TEACHERS’ ROLE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MULTICULTURAL CLASSROOM – TEACHERS’ ROLE</vt:lpstr>
      <vt:lpstr>PowerPoint Presentation</vt:lpstr>
      <vt:lpstr>ADVANTAGES OF MULTICULTURAL CLASSROOM</vt:lpstr>
      <vt:lpstr>DISADVANTAGES OF MULTICULTURAL CLASSROOM</vt:lpstr>
      <vt:lpstr>SOME SUGGETIONS FOR TEACHERS’ IN MULTICULTURAL CLASSROOM</vt:lpstr>
      <vt:lpstr>TEACHERS’ ROLE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Santipur ptti (addl b.ed)</dc:title>
  <dc:creator>Nutu</dc:creator>
  <cp:lastModifiedBy>Nutu</cp:lastModifiedBy>
  <cp:revision>100</cp:revision>
  <dcterms:created xsi:type="dcterms:W3CDTF">2017-11-07T12:43:55Z</dcterms:created>
  <dcterms:modified xsi:type="dcterms:W3CDTF">2019-01-30T15:54:50Z</dcterms:modified>
</cp:coreProperties>
</file>